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9.xml" ContentType="application/vnd.openxmlformats-officedocument.theme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1.xml" ContentType="application/vnd.openxmlformats-officedocument.theme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87" r:id="rId3"/>
    <p:sldMasterId id="2147483690" r:id="rId4"/>
    <p:sldMasterId id="2147483692" r:id="rId5"/>
    <p:sldMasterId id="2147483694" r:id="rId6"/>
    <p:sldMasterId id="2147483696" r:id="rId7"/>
    <p:sldMasterId id="2147483699" r:id="rId8"/>
    <p:sldMasterId id="2147483703" r:id="rId9"/>
    <p:sldMasterId id="2147483706" r:id="rId10"/>
    <p:sldMasterId id="2147483708" r:id="rId11"/>
    <p:sldMasterId id="2147483711" r:id="rId12"/>
    <p:sldMasterId id="2147483713" r:id="rId13"/>
    <p:sldMasterId id="2147483720" r:id="rId14"/>
  </p:sldMasterIdLst>
  <p:notesMasterIdLst>
    <p:notesMasterId r:id="rId71"/>
  </p:notesMasterIdLst>
  <p:handoutMasterIdLst>
    <p:handoutMasterId r:id="rId72"/>
  </p:handoutMasterIdLst>
  <p:sldIdLst>
    <p:sldId id="317" r:id="rId15"/>
    <p:sldId id="319" r:id="rId16"/>
    <p:sldId id="320" r:id="rId17"/>
    <p:sldId id="321" r:id="rId18"/>
    <p:sldId id="323" r:id="rId19"/>
    <p:sldId id="263" r:id="rId20"/>
    <p:sldId id="264" r:id="rId21"/>
    <p:sldId id="285" r:id="rId22"/>
    <p:sldId id="286" r:id="rId23"/>
    <p:sldId id="287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8" r:id="rId40"/>
    <p:sldId id="289" r:id="rId41"/>
    <p:sldId id="290" r:id="rId42"/>
    <p:sldId id="291" r:id="rId43"/>
    <p:sldId id="296" r:id="rId44"/>
    <p:sldId id="292" r:id="rId45"/>
    <p:sldId id="297" r:id="rId46"/>
    <p:sldId id="293" r:id="rId47"/>
    <p:sldId id="298" r:id="rId48"/>
    <p:sldId id="294" r:id="rId49"/>
    <p:sldId id="299" r:id="rId50"/>
    <p:sldId id="295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22" r:id="rId67"/>
    <p:sldId id="316" r:id="rId68"/>
    <p:sldId id="262" r:id="rId69"/>
    <p:sldId id="261" r:id="rId70"/>
  </p:sldIdLst>
  <p:sldSz cx="9144000" cy="5143500" type="screen16x9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onnes pratiques" id="{CD8AE2E7-E3BA-40D9-B9A0-90B7A279A3F1}">
          <p14:sldIdLst>
            <p14:sldId id="317"/>
            <p14:sldId id="319"/>
            <p14:sldId id="320"/>
            <p14:sldId id="321"/>
            <p14:sldId id="323"/>
          </p14:sldIdLst>
        </p14:section>
        <p14:section name="sûreté" id="{DDE630E0-9A7A-4A15-B0D4-475F69F3B08C}">
          <p14:sldIdLst>
            <p14:sldId id="263"/>
            <p14:sldId id="264"/>
          </p14:sldIdLst>
        </p14:section>
        <p14:section name="DE/Travaux" id="{2AD93E49-6595-46F5-9940-44EE1787B502}">
          <p14:sldIdLst>
            <p14:sldId id="285"/>
            <p14:sldId id="286"/>
            <p14:sldId id="287"/>
          </p14:sldIdLst>
        </p14:section>
        <p14:section name="RH" id="{6760AE6A-6754-4825-B509-2264EDCCAB3B}">
          <p14:sldIdLst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  <p14:section name="Corpo / Flash /  hommage" id="{3C929993-3C81-4E82-AFF9-A4038B774E1D}">
          <p14:sldIdLst>
            <p14:sldId id="288"/>
            <p14:sldId id="289"/>
          </p14:sldIdLst>
        </p14:section>
        <p14:section name="RSE" id="{94EB02E7-4339-4F90-81A8-1A2E2C4934FE}">
          <p14:sldIdLst>
            <p14:sldId id="290"/>
          </p14:sldIdLst>
        </p14:section>
        <p14:section name="HSE" id="{D4828216-AE92-44F0-B6E9-144CB028B980}">
          <p14:sldIdLst>
            <p14:sldId id="291"/>
            <p14:sldId id="296"/>
            <p14:sldId id="292"/>
            <p14:sldId id="297"/>
            <p14:sldId id="293"/>
            <p14:sldId id="298"/>
            <p14:sldId id="294"/>
            <p14:sldId id="299"/>
            <p14:sldId id="295"/>
            <p14:sldId id="300"/>
          </p14:sldIdLst>
        </p14:section>
        <p14:section name="Safety" id="{6ABBCEE5-2602-427F-B9DC-F7622892DB99}">
          <p14:sldIdLst>
            <p14:sldId id="301"/>
          </p14:sldIdLst>
        </p14:section>
        <p14:section name="DEC" id="{90EDA193-4C58-433A-9427-8C170644658C}">
          <p14:sldIdLst>
            <p14:sldId id="302"/>
          </p14:sldIdLst>
        </p14:section>
        <p14:section name="DGSI" id="{C745AB0A-AF4F-44D8-B101-16CD48C4EAC6}">
          <p14:sldIdLst>
            <p14:sldId id="303"/>
            <p14:sldId id="304"/>
            <p14:sldId id="305"/>
            <p14:sldId id="306"/>
            <p14:sldId id="307"/>
          </p14:sldIdLst>
        </p14:section>
        <p14:section name="DGOI" id="{FAACA97F-D0E2-4443-BE98-51AFAD6ADA7C}">
          <p14:sldIdLst>
            <p14:sldId id="308"/>
          </p14:sldIdLst>
        </p14:section>
        <p14:section name="InnovLab" id="{2BA3A90D-2FC1-41B9-BB19-A55D99D1C011}">
          <p14:sldIdLst>
            <p14:sldId id="309"/>
            <p14:sldId id="310"/>
          </p14:sldIdLst>
        </p14:section>
        <p14:section name="Piloter notre avenir" id="{AA8A8E7A-0C32-45C6-A6E4-BB1F82800FA5}">
          <p14:sldIdLst>
            <p14:sldId id="311"/>
          </p14:sldIdLst>
        </p14:section>
        <p14:section name="don d’organes / course du Cœur / jeux du Cœur / ailes du Cœur" id="{9579E5B0-6ED6-4E52-A896-C0B07F179DD3}">
          <p14:sldIdLst>
            <p14:sldId id="312"/>
            <p14:sldId id="313"/>
            <p14:sldId id="314"/>
            <p14:sldId id="322"/>
            <p14:sldId id="316"/>
          </p14:sldIdLst>
        </p14:section>
        <p14:section name="Page de garde" id="{E913AA54-CD34-4FAE-B5C5-0B4C181E3FBE}">
          <p14:sldIdLst>
            <p14:sldId id="262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323"/>
    <a:srgbClr val="796657"/>
    <a:srgbClr val="FD5000"/>
    <a:srgbClr val="C2D500"/>
    <a:srgbClr val="724896"/>
    <a:srgbClr val="006B73"/>
    <a:srgbClr val="EBAB00"/>
    <a:srgbClr val="00A078"/>
    <a:srgbClr val="0098AD"/>
    <a:srgbClr val="324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00" autoAdjust="0"/>
    <p:restoredTop sz="94660"/>
  </p:normalViewPr>
  <p:slideViewPr>
    <p:cSldViewPr>
      <p:cViewPr varScale="1">
        <p:scale>
          <a:sx n="138" d="100"/>
          <a:sy n="138" d="100"/>
        </p:scale>
        <p:origin x="1362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453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61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E1E1C-9A54-4B8A-A000-71030871F2C2}" type="datetimeFigureOut">
              <a:rPr lang="fr-FR" smtClean="0"/>
              <a:t>06/12/2024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3311E-303E-4662-B686-C18B1544C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673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905B-4164-4995-959A-D02F195182F9}" type="datetimeFigureOut">
              <a:rPr lang="fr-FR" smtClean="0"/>
              <a:t>06/12/2024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DA3B0-F7BB-4BFE-BBBB-B4D9E1B8A56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60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" y="0"/>
            <a:ext cx="91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74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Env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30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I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31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Instit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0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San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28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H - SI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39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54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Environn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85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Ergono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73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Hygiè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5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3417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754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19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Environnemen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87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Ergonomi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445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Hygièn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29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SE - Sécurité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860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2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M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6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28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QV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" y="0"/>
            <a:ext cx="91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36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419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gilants Ensem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40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gilants Ensembl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694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261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I  -  SI Sup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962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57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I - Le kiosque IT Mérign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572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SI - Le kiosque 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29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lab Créa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311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lab Créalab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1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Cap Aven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426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oter Notre Aven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543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ssault Av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4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ssault Av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4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G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" y="0"/>
            <a:ext cx="91421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9386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rection Établiss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97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rection Établissemen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" y="0"/>
            <a:ext cx="91325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73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" y="0"/>
            <a:ext cx="91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71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0204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"/>
            <a:ext cx="9144000" cy="514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712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09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Conservato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0806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"/>
            <a:ext cx="9144000" cy="514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855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"/>
            <a:ext cx="9144000" cy="514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976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09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Coopération Enseign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" y="0"/>
            <a:ext cx="91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4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Divers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" y="0"/>
            <a:ext cx="91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7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Elles boug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0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H - Emploi &amp; carr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" y="0"/>
            <a:ext cx="91367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2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7" Type="http://schemas.openxmlformats.org/officeDocument/2006/relationships/theme" Target="../theme/theme14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718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73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8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3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7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97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7" r:id="rId2"/>
    <p:sldLayoutId id="214748372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23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33" r:id="rId5"/>
    <p:sldLayoutId id="214748372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7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79" r:id="rId3"/>
    <p:sldLayoutId id="2147483680" r:id="rId4"/>
    <p:sldLayoutId id="2147483681" r:id="rId5"/>
    <p:sldLayoutId id="2147483677" r:id="rId6"/>
    <p:sldLayoutId id="2147483682" r:id="rId7"/>
    <p:sldLayoutId id="2147483683" r:id="rId8"/>
    <p:sldLayoutId id="2147483684" r:id="rId9"/>
    <p:sldLayoutId id="214748368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68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64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32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67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6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30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2" r:id="rId2"/>
    <p:sldLayoutId id="2147483716" r:id="rId3"/>
    <p:sldLayoutId id="2147483701" r:id="rId4"/>
    <p:sldLayoutId id="214748371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01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5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627534"/>
            <a:ext cx="424847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Bonnes pratiques</a:t>
            </a:r>
            <a:b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Style et calibrage des textes</a:t>
            </a: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Titre, page d’accueil et rubrique</a:t>
            </a:r>
          </a:p>
          <a:p>
            <a:r>
              <a:rPr lang="fr-FR" sz="32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Arial, corps 32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Couleur selon type de planche (DE, RH, HSE, etc.)</a:t>
            </a:r>
          </a:p>
          <a:p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signes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</a:t>
            </a:r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espace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compris : 40</a:t>
            </a:r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titre / sous rubrique</a:t>
            </a:r>
          </a:p>
          <a:p>
            <a:r>
              <a:rPr lang="fr-FR" sz="22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Arial, corps 22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Couleur bleu DA</a:t>
            </a:r>
          </a:p>
          <a:p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signes maximum espace compris : 5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076056" y="1707654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r>
              <a:rPr lang="fr-FR" sz="16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fr-FR" sz="16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corps </a:t>
            </a:r>
            <a:r>
              <a:rPr lang="fr-FR" sz="16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</a:t>
            </a:r>
            <a:r>
              <a:rPr lang="fr-FR" sz="16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fr-FR" sz="20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 22 </a:t>
            </a:r>
            <a:r>
              <a:rPr lang="fr-FR" sz="16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sous titre </a:t>
            </a:r>
          </a:p>
          <a:p>
            <a:r>
              <a:rPr lang="fr-FR" sz="20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 20 </a:t>
            </a:r>
            <a:r>
              <a:rPr lang="fr-FR" sz="16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sous titre</a:t>
            </a:r>
          </a:p>
          <a:p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Couleur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noir 35% (gris)</a:t>
            </a:r>
          </a:p>
          <a:p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signes maximum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espace </a:t>
            </a:r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compris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seul 500</a:t>
            </a:r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une photo  370</a:t>
            </a: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45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588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5887D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4969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45264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3347864" y="1707654"/>
            <a:ext cx="5400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3347864" y="1213123"/>
            <a:ext cx="4797351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03842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90778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57941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58612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94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905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26215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555526"/>
            <a:ext cx="62646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Bonnes pratiques</a:t>
            </a:r>
          </a:p>
          <a:p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Contenus</a:t>
            </a: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Mettre systématiquement </a:t>
            </a:r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 </a:t>
            </a:r>
            <a:r>
              <a:rPr lang="fr-FR" sz="14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planche Sûreté </a:t>
            </a:r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fr-FR" sz="14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page d’accueil </a:t>
            </a:r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4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planches de </a:t>
            </a:r>
            <a: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contenus </a:t>
            </a:r>
            <a:br>
              <a:rPr lang="fr-FR" sz="14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1400" b="1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nous protège</a:t>
            </a: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alerte les salariés sur les risques qu’ils encourent </a:t>
            </a:r>
            <a:b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qu’ils font encourir à notre société</a:t>
            </a:r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635646"/>
            <a:ext cx="353110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1783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56828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0154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2320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2292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5316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41918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369552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98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98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8497983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49708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411510"/>
            <a:ext cx="684076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Bonnes pratiques</a:t>
            </a:r>
          </a:p>
          <a:p>
            <a:r>
              <a:rPr lang="fr-FR" sz="2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ontenus</a:t>
            </a:r>
            <a:endParaRPr lang="fr-FR" sz="2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affiche ≠ lecture papier ou écran</a:t>
            </a:r>
          </a:p>
          <a:p>
            <a:endParaRPr lang="fr-FR" sz="16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Privilégier les textes courts, faire plusieurs planches si nécessaire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Utiliser la ponctuation seulement lorsqu’elle est nécessaire à la compréhension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Éviter les parenthèses</a:t>
            </a:r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Éviter </a:t>
            </a:r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notes de bas de page : i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ntégrer son </a:t>
            </a:r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contenu </a:t>
            </a:r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-FR" sz="1400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texte courant</a:t>
            </a: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Utiliser la mise en page en drapeau et travailler les coupures en unité de sens</a:t>
            </a: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des personnes : Prénom NOM ou P. NOM</a:t>
            </a:r>
          </a:p>
          <a:p>
            <a:r>
              <a:rPr lang="fr-FR" sz="14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Respecter la charte typographique Dassault Aviation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56" y="3219822"/>
            <a:ext cx="3131840" cy="749317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496353" y="3393076"/>
            <a:ext cx="440713" cy="36874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535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71803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069644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866087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1761616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849145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917385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9144197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7086949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A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59262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EBA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EBA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22726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4496703" y="1419622"/>
            <a:ext cx="1048807" cy="797143"/>
            <a:chOff x="4747329" y="1792520"/>
            <a:chExt cx="1048807" cy="797143"/>
          </a:xfrm>
        </p:grpSpPr>
        <p:sp>
          <p:nvSpPr>
            <p:cNvPr id="6" name="Text Box 23"/>
            <p:cNvSpPr txBox="1">
              <a:spLocks noChangeArrowheads="1"/>
            </p:cNvSpPr>
            <p:nvPr/>
          </p:nvSpPr>
          <p:spPr bwMode="auto">
            <a:xfrm>
              <a:off x="4747329" y="1792520"/>
              <a:ext cx="1048807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>
                  <a:solidFill>
                    <a:srgbClr val="C2D5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DGOI / </a:t>
              </a:r>
              <a:r>
                <a:rPr lang="fr-FR" altLang="fr-FR" sz="1400" b="1" dirty="0" smtClean="0">
                  <a:solidFill>
                    <a:srgbClr val="C2D5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CDE</a:t>
              </a:r>
              <a:endParaRPr lang="fr-FR" altLang="fr-FR" sz="1400" b="1" dirty="0">
                <a:solidFill>
                  <a:srgbClr val="C2D5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975016" y="1943332"/>
              <a:ext cx="6751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194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213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     0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3177131" y="1419622"/>
            <a:ext cx="1110496" cy="889719"/>
            <a:chOff x="2731768" y="1226765"/>
            <a:chExt cx="1110496" cy="889719"/>
          </a:xfrm>
        </p:grpSpPr>
        <p:sp>
          <p:nvSpPr>
            <p:cNvPr id="9" name="Text Box 23"/>
            <p:cNvSpPr txBox="1">
              <a:spLocks noChangeArrowheads="1"/>
            </p:cNvSpPr>
            <p:nvPr/>
          </p:nvSpPr>
          <p:spPr bwMode="auto">
            <a:xfrm>
              <a:off x="2731768" y="1226765"/>
              <a:ext cx="1110496" cy="30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D700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Vigilants ensemble </a:t>
              </a:r>
              <a:endParaRPr lang="fr-FR" altLang="fr-FR" sz="1400" b="1" dirty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982285" y="1470153"/>
              <a:ext cx="671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215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    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 077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473969" y="2605568"/>
            <a:ext cx="726632" cy="797520"/>
            <a:chOff x="472612" y="3019281"/>
            <a:chExt cx="726632" cy="797520"/>
          </a:xfrm>
        </p:grpSpPr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472612" y="3019281"/>
              <a:ext cx="726632" cy="15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BAB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endPara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BAB00"/>
                </a:solidFill>
                <a:effectLst/>
                <a:uLnTx/>
                <a:uFillTx/>
                <a:latin typeface="Dassault Aviation Sans" panose="00000500000000000000" pitchFamily="2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47227" y="3170470"/>
              <a:ext cx="6367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235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171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    0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652861" y="1409491"/>
            <a:ext cx="596638" cy="797142"/>
            <a:chOff x="1551942" y="3011460"/>
            <a:chExt cx="596638" cy="797142"/>
          </a:xfrm>
        </p:grpSpPr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635168" y="3011460"/>
              <a:ext cx="391714" cy="15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00A07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HSE</a:t>
              </a:r>
              <a:endParaRPr lang="fr-FR" altLang="fr-FR" sz="1400" b="1" dirty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551942" y="3162271"/>
              <a:ext cx="5966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   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160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120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634829" y="2605568"/>
            <a:ext cx="927967" cy="820824"/>
            <a:chOff x="2347889" y="2995977"/>
            <a:chExt cx="927967" cy="820824"/>
          </a:xfrm>
        </p:grpSpPr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2347889" y="2995977"/>
              <a:ext cx="927967" cy="15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>
                  <a:solidFill>
                    <a:srgbClr val="FD5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483768" y="3170470"/>
              <a:ext cx="6367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253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080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    0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4933093" y="2605568"/>
            <a:ext cx="632687" cy="797140"/>
            <a:chOff x="3621479" y="3002842"/>
            <a:chExt cx="632687" cy="797140"/>
          </a:xfrm>
        </p:grpSpPr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3621479" y="3002842"/>
              <a:ext cx="585381" cy="15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7792A7"/>
                  </a:solidFill>
                  <a:latin typeface="Arial" panose="020B0604020202020204" pitchFamily="34" charset="0"/>
                </a:rPr>
                <a:t>DGSM</a:t>
              </a:r>
              <a:endParaRPr lang="fr-FR" altLang="fr-FR" sz="1400" b="1" dirty="0">
                <a:solidFill>
                  <a:srgbClr val="7792A7"/>
                </a:solidFill>
                <a:latin typeface="Dassault Aviation Sans" panose="00000500000000000000" pitchFamily="2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625468" y="3153651"/>
              <a:ext cx="6286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119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146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167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156499" y="1419622"/>
            <a:ext cx="1361572" cy="911717"/>
            <a:chOff x="156499" y="1238784"/>
            <a:chExt cx="1361572" cy="911717"/>
          </a:xfrm>
        </p:grpSpPr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156499" y="1238784"/>
              <a:ext cx="1361572" cy="30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324B6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Dassault Aviation</a:t>
              </a:r>
              <a:endParaRPr lang="fr-FR" altLang="fr-FR" sz="14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18928" y="1504170"/>
              <a:ext cx="6367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050</a:t>
              </a:r>
            </a:p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075</a:t>
              </a:r>
            </a:p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107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5754586" y="1419622"/>
            <a:ext cx="636713" cy="797314"/>
            <a:chOff x="4755719" y="2994405"/>
            <a:chExt cx="636713" cy="797314"/>
          </a:xfrm>
        </p:grpSpPr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4900404" y="2994405"/>
              <a:ext cx="288032" cy="1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A6006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RH</a:t>
              </a:r>
              <a:endParaRPr lang="fr-FR" altLang="fr-FR" sz="1400" b="1" dirty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4755719" y="3145388"/>
              <a:ext cx="6367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166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    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107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7580013" y="1430272"/>
            <a:ext cx="596638" cy="797142"/>
            <a:chOff x="1551942" y="3011460"/>
            <a:chExt cx="596638" cy="797142"/>
          </a:xfrm>
        </p:grpSpPr>
        <p:sp>
          <p:nvSpPr>
            <p:cNvPr id="30" name="Text Box 23"/>
            <p:cNvSpPr txBox="1">
              <a:spLocks noChangeArrowheads="1"/>
            </p:cNvSpPr>
            <p:nvPr/>
          </p:nvSpPr>
          <p:spPr bwMode="auto">
            <a:xfrm>
              <a:off x="1635168" y="3011460"/>
              <a:ext cx="391714" cy="1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0098A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RSE</a:t>
              </a:r>
              <a:endParaRPr lang="fr-FR" altLang="fr-FR" sz="1400" b="1" dirty="0">
                <a:solidFill>
                  <a:srgbClr val="0098A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551942" y="3162271"/>
              <a:ext cx="5966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   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152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173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1454799" y="2605568"/>
            <a:ext cx="927967" cy="820824"/>
            <a:chOff x="2347889" y="2995977"/>
            <a:chExt cx="927967" cy="820824"/>
          </a:xfrm>
        </p:grpSpPr>
        <p:sp>
          <p:nvSpPr>
            <p:cNvPr id="33" name="Text Box 23"/>
            <p:cNvSpPr txBox="1">
              <a:spLocks noChangeArrowheads="1"/>
            </p:cNvSpPr>
            <p:nvPr/>
          </p:nvSpPr>
          <p:spPr bwMode="auto">
            <a:xfrm>
              <a:off x="2347889" y="2995977"/>
              <a:ext cx="927967" cy="1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006B7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</a:t>
              </a:r>
              <a:endParaRPr lang="fr-FR" altLang="fr-FR" sz="1400" b="1" dirty="0">
                <a:solidFill>
                  <a:srgbClr val="006B7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2483768" y="3170470"/>
              <a:ext cx="6286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0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107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115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2774157" y="2605568"/>
            <a:ext cx="632687" cy="797140"/>
            <a:chOff x="3621479" y="3002842"/>
            <a:chExt cx="632687" cy="797140"/>
          </a:xfrm>
        </p:grpSpPr>
        <p:sp>
          <p:nvSpPr>
            <p:cNvPr id="36" name="Text Box 23"/>
            <p:cNvSpPr txBox="1">
              <a:spLocks noChangeArrowheads="1"/>
            </p:cNvSpPr>
            <p:nvPr/>
          </p:nvSpPr>
          <p:spPr bwMode="auto">
            <a:xfrm>
              <a:off x="3621479" y="3002842"/>
              <a:ext cx="585381" cy="15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724896"/>
                  </a:solidFill>
                  <a:latin typeface="Arial" panose="020B0604020202020204" pitchFamily="34" charset="0"/>
                </a:rPr>
                <a:t>DGSI</a:t>
              </a:r>
              <a:endParaRPr lang="fr-FR" altLang="fr-FR" sz="1400" b="1" dirty="0">
                <a:solidFill>
                  <a:srgbClr val="724896"/>
                </a:solidFill>
                <a:latin typeface="Dassault Aviation Sans" panose="00000500000000000000" pitchFamily="2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3625468" y="3153651"/>
              <a:ext cx="6286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114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72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150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1727147" y="1419622"/>
            <a:ext cx="1240908" cy="890936"/>
            <a:chOff x="2310562" y="1204185"/>
            <a:chExt cx="1240908" cy="890936"/>
          </a:xfrm>
        </p:grpSpPr>
        <p:sp>
          <p:nvSpPr>
            <p:cNvPr id="39" name="ZoneTexte 38"/>
            <p:cNvSpPr txBox="1"/>
            <p:nvPr/>
          </p:nvSpPr>
          <p:spPr>
            <a:xfrm>
              <a:off x="2616667" y="1448790"/>
              <a:ext cx="6286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88</a:t>
              </a:r>
            </a:p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135</a:t>
              </a:r>
            </a:p>
            <a:p>
              <a:pPr algn="ctr"/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218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 Box 23"/>
            <p:cNvSpPr txBox="1">
              <a:spLocks noChangeArrowheads="1"/>
            </p:cNvSpPr>
            <p:nvPr/>
          </p:nvSpPr>
          <p:spPr bwMode="auto">
            <a:xfrm>
              <a:off x="2310562" y="1204185"/>
              <a:ext cx="1240908" cy="30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 smtClean="0">
                  <a:solidFill>
                    <a:srgbClr val="5887D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 Établissement </a:t>
              </a:r>
              <a:endParaRPr lang="fr-FR" altLang="fr-FR" sz="1400" b="1" dirty="0">
                <a:solidFill>
                  <a:srgbClr val="5887D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494568" y="387630"/>
            <a:ext cx="19204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Couleur RVB</a:t>
            </a:r>
            <a:endParaRPr 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e 42"/>
          <p:cNvGrpSpPr/>
          <p:nvPr/>
        </p:nvGrpSpPr>
        <p:grpSpPr>
          <a:xfrm>
            <a:off x="5563325" y="2454758"/>
            <a:ext cx="1306468" cy="947950"/>
            <a:chOff x="3184715" y="2856887"/>
            <a:chExt cx="1841750" cy="947950"/>
          </a:xfrm>
        </p:grpSpPr>
        <p:sp>
          <p:nvSpPr>
            <p:cNvPr id="44" name="Text Box 23"/>
            <p:cNvSpPr txBox="1">
              <a:spLocks noChangeArrowheads="1"/>
            </p:cNvSpPr>
            <p:nvPr/>
          </p:nvSpPr>
          <p:spPr bwMode="auto">
            <a:xfrm>
              <a:off x="3184715" y="2856887"/>
              <a:ext cx="1841750" cy="30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400" b="1" dirty="0">
                  <a:solidFill>
                    <a:srgbClr val="796657"/>
                  </a:solidFill>
                  <a:latin typeface="Arial" panose="020B0604020202020204" pitchFamily="34" charset="0"/>
                </a:rPr>
                <a:t>Piloter </a:t>
              </a:r>
              <a:r>
                <a:rPr lang="fr-FR" altLang="fr-FR" sz="1400" b="1" dirty="0" smtClean="0">
                  <a:solidFill>
                    <a:srgbClr val="796657"/>
                  </a:solidFill>
                  <a:latin typeface="Arial" panose="020B0604020202020204" pitchFamily="34" charset="0"/>
                </a:rPr>
                <a:t/>
              </a:r>
              <a:br>
                <a:rPr lang="fr-FR" altLang="fr-FR" sz="1400" b="1" dirty="0" smtClean="0">
                  <a:solidFill>
                    <a:srgbClr val="796657"/>
                  </a:solidFill>
                  <a:latin typeface="Arial" panose="020B0604020202020204" pitchFamily="34" charset="0"/>
                </a:rPr>
              </a:br>
              <a:r>
                <a:rPr lang="fr-FR" altLang="fr-FR" sz="1400" b="1" dirty="0" smtClean="0">
                  <a:solidFill>
                    <a:srgbClr val="796657"/>
                  </a:solidFill>
                  <a:latin typeface="Arial" panose="020B0604020202020204" pitchFamily="34" charset="0"/>
                </a:rPr>
                <a:t>notre </a:t>
              </a:r>
              <a:r>
                <a:rPr lang="fr-FR" altLang="fr-FR" sz="1400" b="1" dirty="0">
                  <a:solidFill>
                    <a:srgbClr val="796657"/>
                  </a:solidFill>
                  <a:latin typeface="Arial" panose="020B0604020202020204" pitchFamily="34" charset="0"/>
                </a:rPr>
                <a:t>avenir</a:t>
              </a: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3726338" y="3158506"/>
              <a:ext cx="8975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 121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  102</a:t>
              </a:r>
            </a:p>
            <a:p>
              <a:r>
                <a:rPr lang="fr-F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  87</a:t>
              </a:r>
              <a:endPara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530" y="2931790"/>
            <a:ext cx="1026732" cy="141313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016003" y="2454758"/>
            <a:ext cx="19095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Couleur </a:t>
            </a:r>
            <a:r>
              <a:rPr lang="fr-F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noir </a:t>
            </a:r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 (gris)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20257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006B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006B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2453373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24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24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167059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24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24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2323666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24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24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4406030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24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24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119579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24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24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35225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2D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C2D5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5928980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FD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FD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9433386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FD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FD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8510578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7966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79665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2677409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7"/>
          <p:cNvSpPr txBox="1">
            <a:spLocks noChangeArrowheads="1"/>
          </p:cNvSpPr>
          <p:nvPr/>
        </p:nvSpPr>
        <p:spPr bwMode="auto">
          <a:xfrm>
            <a:off x="610681" y="2018851"/>
            <a:ext cx="8091400" cy="212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/>
          <a:p>
            <a:pPr eaLnBrk="1" hangingPunct="1"/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contenu des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Infos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semaine est strictement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réservé à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l’usage interne de Dassault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Aviation.</a:t>
            </a:r>
          </a:p>
          <a:p>
            <a:pPr eaLnBrk="1" hangingPunct="1"/>
            <a:endParaRPr lang="fr-FR" altLang="fr-FR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ne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doit pas faire l’objet de copie ou d’extraction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autre diffusion interne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externe,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peine de sanction.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67544" y="272984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Sûreté</a:t>
            </a:r>
            <a:endParaRPr lang="fr-FR" sz="3200" b="1" dirty="0">
              <a:solidFill>
                <a:srgbClr val="D70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7035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42510930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407227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1840530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7062237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8776859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0"/>
            <a:ext cx="10342473" cy="689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08519" y="-89984"/>
            <a:ext cx="5328591" cy="131351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23528" y="0"/>
            <a:ext cx="457023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spc="-15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Info de la semaine 1</a:t>
            </a:r>
            <a:endParaRPr lang="fr-FR" sz="3200" b="1" spc="-150" baseline="30000" dirty="0" smtClean="0">
              <a:solidFill>
                <a:schemeClr val="bg1"/>
              </a:solidFill>
              <a:latin typeface="Arial" panose="020B0604020202020204" pitchFamily="34" charset="0"/>
              <a:ea typeface="ＭＳ Ｐゴシック" pitchFamily="1" charset="-128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2200" spc="-10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24 au 28 septembre 2024</a:t>
            </a:r>
          </a:p>
          <a:p>
            <a:endParaRPr lang="fr-F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4" descr="N:\DA\SOC\NP\DE\ME\GRP\COMMUNICATION-INTERNE\DIRCOM\Identité visuelle\LOGO OFFICIEL\Nouvelle version 2020\logo Dassault Aviation\Dassault_Aviation_2L_R\Dassault_Aviation_2L_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71950"/>
            <a:ext cx="1294687" cy="45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0744" y="4906917"/>
            <a:ext cx="9122134" cy="19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3" tIns="45690" rIns="91383" bIns="45690">
            <a:spAutoFit/>
          </a:bodyPr>
          <a:lstStyle/>
          <a:p>
            <a:pPr algn="ctr" eaLnBrk="1" hangingPunct="1"/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est la propriété intellectuelle de Dassault Aviation. Il ne peut être utilisé, reproduit, modifié ou communiqué sans son autorisation. Dassault Aviation </a:t>
            </a:r>
            <a:r>
              <a:rPr lang="fr-FR" altLang="fr-FR" sz="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Proprietary</a:t>
            </a:r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Data. </a:t>
            </a:r>
          </a:p>
        </p:txBody>
      </p:sp>
    </p:spTree>
    <p:extLst>
      <p:ext uri="{BB962C8B-B14F-4D97-AF65-F5344CB8AC3E}">
        <p14:creationId xmlns:p14="http://schemas.microsoft.com/office/powerpoint/2010/main" val="18875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80" y="-236562"/>
            <a:ext cx="9224582" cy="614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744" y="4906917"/>
            <a:ext cx="9122134" cy="19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3" tIns="45690" rIns="91383" bIns="45690">
            <a:spAutoFit/>
          </a:bodyPr>
          <a:lstStyle/>
          <a:p>
            <a:pPr algn="ctr" eaLnBrk="1" hangingPunct="1"/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est la propriété intellectuelle de Dassault Aviation. Il ne peut être utilisé, reproduit, modifié ou communiqué sans son autorisation. Dassault Aviation </a:t>
            </a:r>
            <a:r>
              <a:rPr lang="fr-FR" altLang="fr-FR" sz="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Proprietary</a:t>
            </a:r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Data. </a:t>
            </a:r>
          </a:p>
        </p:txBody>
      </p:sp>
      <p:pic>
        <p:nvPicPr>
          <p:cNvPr id="8" name="Picture 14" descr="N:\DA\SOC\NP\DE\ME\GRP\COMMUNICATION-INTERNE\DIRCOM\Identité visuelle\LOGO OFFICIEL\Nouvelle version 2020\logo Dassault Aviation\Dassault_Aviation_2L_R\Dassault_Aviation_2L_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71950"/>
            <a:ext cx="1294687" cy="45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244" y="-92546"/>
            <a:ext cx="5621664" cy="138575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7120" y="49937"/>
            <a:ext cx="499893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spc="-150" dirty="0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Info de la semaine 1 </a:t>
            </a:r>
            <a:endParaRPr lang="fr-FR" sz="3200" b="1" spc="-150" baseline="30000" dirty="0" smtClean="0">
              <a:solidFill>
                <a:srgbClr val="324B6B"/>
              </a:solidFill>
              <a:latin typeface="Arial" panose="020B0604020202020204" pitchFamily="34" charset="0"/>
              <a:ea typeface="ＭＳ Ｐゴシック" pitchFamily="1" charset="-128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2200" spc="-100" dirty="0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24 au 28 septembre 2024</a:t>
            </a:r>
          </a:p>
          <a:p>
            <a:endParaRPr lang="fr-FR" sz="2800" dirty="0">
              <a:solidFill>
                <a:srgbClr val="324B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D70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D70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14593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588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5887D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64842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272984"/>
            <a:ext cx="1065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588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sz="3200" b="1" dirty="0">
              <a:solidFill>
                <a:srgbClr val="5887D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6930488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5056</TotalTime>
  <Words>3732</Words>
  <Application>Microsoft Office PowerPoint</Application>
  <PresentationFormat>Affichage à l'écran (16:9)</PresentationFormat>
  <Paragraphs>351</Paragraphs>
  <Slides>56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14</vt:i4>
      </vt:variant>
      <vt:variant>
        <vt:lpstr>Titres des diapositives</vt:lpstr>
      </vt:variant>
      <vt:variant>
        <vt:i4>56</vt:i4>
      </vt:variant>
    </vt:vector>
  </HeadingPairs>
  <TitlesOfParts>
    <vt:vector size="74" baseType="lpstr">
      <vt:lpstr>ＭＳ Ｐゴシック</vt:lpstr>
      <vt:lpstr>Arial</vt:lpstr>
      <vt:lpstr>Calibri</vt:lpstr>
      <vt:lpstr>Dassault Aviation Sans</vt:lpstr>
      <vt:lpstr>Thème Office</vt:lpstr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5_Conception personnalisée</vt:lpstr>
      <vt:lpstr>6_Conception personnalisée</vt:lpstr>
      <vt:lpstr>7_Conception personnalisée</vt:lpstr>
      <vt:lpstr>8_Conception personnalisée</vt:lpstr>
      <vt:lpstr>9_Conception personnalisée</vt:lpstr>
      <vt:lpstr>10_Conception personnalisée</vt:lpstr>
      <vt:lpstr>11_Conception personnalisée</vt:lpstr>
      <vt:lpstr>12_Conception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DASSAULT AVIATION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hammoudi-jullien yasmina</dc:creator>
  <cp:lastModifiedBy>Boutlou Heinrich</cp:lastModifiedBy>
  <cp:revision>225</cp:revision>
  <cp:lastPrinted>2022-01-07T11:01:16Z</cp:lastPrinted>
  <dcterms:created xsi:type="dcterms:W3CDTF">2017-03-14T11:01:24Z</dcterms:created>
  <dcterms:modified xsi:type="dcterms:W3CDTF">2024-12-06T08:22:01Z</dcterms:modified>
</cp:coreProperties>
</file>